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6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92" r:id="rId24"/>
    <p:sldId id="279" r:id="rId25"/>
    <p:sldId id="278" r:id="rId26"/>
    <p:sldId id="280" r:id="rId27"/>
    <p:sldId id="281" r:id="rId28"/>
    <p:sldId id="282" r:id="rId29"/>
    <p:sldId id="285" r:id="rId30"/>
    <p:sldId id="283" r:id="rId31"/>
    <p:sldId id="284" r:id="rId32"/>
    <p:sldId id="286" r:id="rId33"/>
    <p:sldId id="287" r:id="rId34"/>
    <p:sldId id="288" r:id="rId35"/>
    <p:sldId id="289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9FCB"/>
            </a:gs>
            <a:gs pos="0">
              <a:srgbClr val="F8B049"/>
            </a:gs>
            <a:gs pos="100000">
              <a:srgbClr val="F8B049"/>
            </a:gs>
            <a:gs pos="56000">
              <a:srgbClr val="FEE7F2"/>
            </a:gs>
            <a:gs pos="0">
              <a:srgbClr val="00B0F0"/>
            </a:gs>
            <a:gs pos="100000">
              <a:srgbClr val="C50849"/>
            </a:gs>
            <a:gs pos="9000">
              <a:srgbClr val="00B0F0"/>
            </a:gs>
            <a:gs pos="100000">
              <a:srgbClr val="00B0F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0.jpeg"/><Relationship Id="rId7" Type="http://schemas.openxmlformats.org/officeDocument/2006/relationships/image" Target="../media/image1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4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Відкритий урок виробничого навчання за професією:                </a:t>
            </a:r>
            <a:r>
              <a:rPr lang="uk-UA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«Кухар» 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uk-UA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розряду</a:t>
            </a:r>
            <a:endParaRPr lang="uk-UA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G:\картинки на урок вн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95"/>
          <a:stretch/>
        </p:blipFill>
        <p:spPr bwMode="auto">
          <a:xfrm>
            <a:off x="251520" y="188640"/>
            <a:ext cx="864096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картинки на урок вн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95"/>
          <a:stretch/>
        </p:blipFill>
        <p:spPr bwMode="auto">
          <a:xfrm>
            <a:off x="251520" y="5877272"/>
            <a:ext cx="864096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4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картинки на урок вн\3874164-1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73362"/>
            <a:ext cx="1817538" cy="3826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картинки на урок вн\bf3d99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83" y="2636912"/>
            <a:ext cx="2520280" cy="1672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картинки на урок вн\i (3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222" y="2544897"/>
            <a:ext cx="3816424" cy="2542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картинки на урок вн\i (4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0" y="714023"/>
            <a:ext cx="2808312" cy="1922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:\картинки на урок вн\a2404f1eaabc2f5e415a5103cb492f8b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20040"/>
            <a:ext cx="2498096" cy="2060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5148064" y="5087590"/>
            <a:ext cx="3384376" cy="15121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СУП МОЛОЧНИЙ </a:t>
            </a:r>
            <a:endParaRPr lang="uk-U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1082" y="0"/>
            <a:ext cx="4262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Відгадай страву</a:t>
            </a:r>
            <a:endParaRPr lang="uk-UA" sz="44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9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G:\картинки на урок вн\k_chemu_snyatsya_solenie_ogurci-_chto_oznachaet_banka_solenih_ogurcov_v_sonni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01" y="4929758"/>
            <a:ext cx="2449519" cy="1837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картинки на урок вн\8-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10652"/>
            <a:ext cx="5353491" cy="3619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144" y="167652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Страви української кухні</a:t>
            </a:r>
            <a:endParaRPr lang="uk-UA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G:\картинки на урок вн\1408911629_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608" y="4077072"/>
            <a:ext cx="3024336" cy="2199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:\картинки на урок вн\russkaya-kuhny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03" y="1844824"/>
            <a:ext cx="2657873" cy="1993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8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картинки на урок вн\winok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81" y="237472"/>
            <a:ext cx="4048275" cy="2697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картинки на урок вн\wigil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9"/>
            <a:ext cx="3672408" cy="2749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:\картинки на урок вн\i (2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34635"/>
            <a:ext cx="4915720" cy="3686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9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G:\картинки на урок вн\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564534"/>
            <a:ext cx="4288015" cy="5688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картинки на урок вн\889791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126782" cy="5776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2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08712"/>
          </a:xfrm>
        </p:spPr>
        <p:txBody>
          <a:bodyPr>
            <a:normAutofit fontScale="25000" lnSpcReduction="20000"/>
          </a:bodyPr>
          <a:lstStyle/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Тут їли різнії потрави,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І все з поливяних мисок,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І самі гарнії приправи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З нових кленових тарілок: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Свинячу голову до хріну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І локшину на переміну,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Потім з підлевою індик;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На закуску куліш і кашу,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Лемішку, зубці, путрю, квашу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І з маком медовий шулик…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П'ять казанів стояло юшки,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А в чотирьох були галушки,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Борщу трохи було не з шість;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Баранів тьма було варених,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Курей, гусей, качок печених,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Досита щоб було всім їсть…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Був борщ до шпундрів з буряками,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А юшці потрух з галушками,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Потім до соку каплуни;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З отрібки баба – шарпанина,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Печена з часником свинина,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Крохмаль, який їдять пани…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Там лакомини різні їли…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Сластьони, коржики, стовпці,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Варенички пшеничні, білі,</a:t>
            </a:r>
            <a:endParaRPr lang="uk-UA" sz="6400" b="1" dirty="0">
              <a:ea typeface="Calibri"/>
              <a:cs typeface="Times New Roman"/>
            </a:endParaRPr>
          </a:p>
          <a:p>
            <a:pPr marL="57150" marR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uk-UA" sz="6400" b="1" dirty="0">
                <a:latin typeface="Times New Roman"/>
                <a:ea typeface="Calibri"/>
                <a:cs typeface="Times New Roman"/>
              </a:rPr>
              <a:t>Пухкі з кав'яром буханці. </a:t>
            </a:r>
            <a:endParaRPr lang="uk-UA" sz="6400" b="1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1266" name="Picture 2" descr="G:\картинки на урок вн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17" y="476672"/>
            <a:ext cx="5128374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62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картинки на урок вн\8-5-1024x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64904"/>
            <a:ext cx="3346738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картинки на урок вн\499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48732"/>
            <a:ext cx="3709967" cy="2471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:\картинки на урок вн\i (1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833327" cy="2555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9457" y="753593"/>
            <a:ext cx="280717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Різновиди </a:t>
            </a:r>
          </a:p>
          <a:p>
            <a:pPr algn="ctr"/>
            <a:r>
              <a:rPr lang="uk-UA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традиційного </a:t>
            </a:r>
          </a:p>
          <a:p>
            <a:pPr algn="ctr"/>
            <a:r>
              <a:rPr lang="uk-UA" sz="32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борщу</a:t>
            </a:r>
            <a:endParaRPr lang="uk-UA" sz="32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4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726874"/>
              </p:ext>
            </p:extLst>
          </p:nvPr>
        </p:nvGraphicFramePr>
        <p:xfrm>
          <a:off x="1187624" y="980733"/>
          <a:ext cx="6840760" cy="5760634"/>
        </p:xfrm>
        <a:graphic>
          <a:graphicData uri="http://schemas.openxmlformats.org/drawingml/2006/table">
            <a:tbl>
              <a:tblPr firstRow="1" firstCol="1" bandRow="1"/>
              <a:tblGrid>
                <a:gridCol w="3481041"/>
                <a:gridCol w="1600562"/>
                <a:gridCol w="1759157"/>
              </a:tblGrid>
              <a:tr h="335897">
                <a:tc>
                  <a:txBody>
                    <a:bodyPr/>
                    <a:lstStyle/>
                    <a:p>
                      <a:pPr marL="0" marR="0" algn="ctr"/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Інгредієнти 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Брутто 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Нетто 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/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Буряки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3862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Капуста білоголова свіжа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Картопля 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213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Морква 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Петрушка (корінь)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Цибуля ріпчаста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36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Часник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Томатне пюре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Борошно пшеничне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Сало шпик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10,4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Кулінарний жир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Цукор 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Оцет 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Перець солодкий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Бульйон 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33589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Вихід борщу 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1000 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75656" y="307461"/>
            <a:ext cx="6192688" cy="55399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Технологічна карта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«Борщ український»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283446"/>
            <a:ext cx="8208912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8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Технологія  приготування борщу українського.</a:t>
            </a:r>
            <a:endParaRPr lang="uk-UA" sz="2000" dirty="0">
              <a:ea typeface="Calibri"/>
              <a:cs typeface="Times New Roman"/>
            </a:endParaRPr>
          </a:p>
        </p:txBody>
      </p:sp>
      <p:pic>
        <p:nvPicPr>
          <p:cNvPr id="5" name="Рисунок 4" descr="F:\a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712968" cy="5325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1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0851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Приготування м’ясо-кісткового бульйону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14339" name="Picture 3" descr="G:\картинки на урок вн\161024103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6"/>
            <a:ext cx="562224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909" y="522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Картоплю нарізану часточками, кладуть у киплячий бульйон</a:t>
            </a:r>
            <a:endPara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Documents and Settings\User\Рабочий стол\Все з робочого столу\Самоврядування\Запорожченко виробниче\SAM_27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63" y="332656"/>
            <a:ext cx="4025421" cy="3019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Documents and Settings\User\Рабочий стол\Все з робочого столу\Самоврядування\Запорожченко виробниче\SAM_27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09" y="1772816"/>
            <a:ext cx="4471659" cy="3353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744" y="1124744"/>
            <a:ext cx="8962256" cy="1470025"/>
          </a:xfrm>
        </p:spPr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uk-UA" sz="53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Тема програми:</a:t>
            </a:r>
            <a:r>
              <a:rPr lang="uk-UA" sz="53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53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uk-UA" sz="53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</a:br>
            <a:r>
              <a:rPr lang="uk-UA" sz="53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uk-UA" sz="53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Приготування </a:t>
            </a:r>
            <a:r>
              <a:rPr lang="uk-UA" sz="53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перших страв»</a:t>
            </a:r>
            <a:br>
              <a:rPr lang="uk-UA" sz="53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</a:br>
            <a:r>
              <a:rPr lang="uk-UA" sz="53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Тема уроку:</a:t>
            </a:r>
            <a:r>
              <a:rPr lang="uk-UA" sz="53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uk-UA" sz="53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</a:br>
            <a:r>
              <a:rPr lang="uk-UA" sz="53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«Приготування борщів»</a:t>
            </a:r>
            <a:r>
              <a:rPr lang="uk-UA" sz="3600" b="1" dirty="0">
                <a:solidFill>
                  <a:srgbClr val="FF0000"/>
                </a:solidFill>
                <a:ea typeface="Calibri"/>
                <a:cs typeface="Times New Roman"/>
              </a:rPr>
              <a:t/>
            </a:r>
            <a:br>
              <a:rPr lang="uk-UA" sz="3600" b="1" dirty="0">
                <a:solidFill>
                  <a:srgbClr val="FF0000"/>
                </a:solidFill>
                <a:ea typeface="Calibri"/>
                <a:cs typeface="Times New Roman"/>
              </a:rPr>
            </a:b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G:\картинки на урок вн\getmanskij-borsh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349" y="3212976"/>
            <a:ext cx="5487835" cy="31729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22220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Documents and Settings\User\Рабочий стол\Все з робочого столу\Самоврядування\Запорожченко виробниче\SAM_272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374441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User\Рабочий стол\Все з робочого столу\Самоврядування\Запорожченко виробниче\SAM_273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83" y="1916832"/>
            <a:ext cx="395255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590241" y="4955378"/>
            <a:ext cx="59936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Додають нашатковану капусту,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варять 10-15 хвилин</a:t>
            </a:r>
            <a:endParaRPr lang="uk-UA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0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User\Рабочий стол\Все з робочого столу\Самоврядування\Запорожченко виробниче\SAM_2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9" y="620688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Documents and Settings\User\Рабочий стол\Все з робочого столу\Самоврядування\Запорожченко виробниче\SAM_2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87" y="332656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Documents and Settings\User\Рабочий стол\Все з робочого столу\Самоврядування\Запорожченко виробниче\SAM_27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24744"/>
            <a:ext cx="237401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User\Рабочий стол\Все з робочого столу\Самоврядування\Запорожченко виробниче\SAM_27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92" y="3051877"/>
            <a:ext cx="2445385" cy="183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Documents and Settings\User\Рабочий стол\Все з робочого столу\Самоврядування\Запорожченко виробниче\SAM_272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686" y="3232140"/>
            <a:ext cx="2368530" cy="1833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314512" y="5093633"/>
            <a:ext cx="66008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Буряки, моркву, цибулю нарізають соломкою.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Буряки тушкують з додаванням оцту, 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жиру, томатного пюре. 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Цибулю, моркву пасерують з жиром.</a:t>
            </a:r>
            <a:endParaRPr lang="uk-U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11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User\Рабочий стол\Все з робочого столу\Самоврядування\Запорожченко виробниче\SAM_27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5841"/>
            <a:ext cx="3384376" cy="238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nts and Settings\User\Рабочий стол\Все з робочого столу\Самоврядування\Запорожченко виробниче\SAM_27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98" y="1484784"/>
            <a:ext cx="3037858" cy="257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nts and Settings\User\Рабочий стол\Все з робочого столу\Самоврядування\Запорожченко виробниче\SAM_27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7072"/>
            <a:ext cx="3070979" cy="23798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36185" y="4514892"/>
            <a:ext cx="51768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Додають пасеровані овочі, 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тушкований буряк</a:t>
            </a:r>
            <a:r>
              <a:rPr lang="uk-UA" sz="2000" dirty="0" smtClean="0">
                <a:solidFill>
                  <a:srgbClr val="FF0000"/>
                </a:solidFill>
              </a:rPr>
              <a:t>.</a:t>
            </a:r>
            <a:endParaRPr lang="uk-UA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7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88640"/>
            <a:ext cx="7920880" cy="460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28575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Вимоги до </a:t>
            </a:r>
            <a:r>
              <a:rPr lang="uk-UA" sz="28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якості борщу:</a:t>
            </a:r>
            <a:r>
              <a:rPr lang="uk-UA" sz="28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uk-UA" sz="2800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marL="228600" marR="0" indent="28575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uk-UA" sz="2400" dirty="0" smtClean="0">
                <a:latin typeface="Times New Roman"/>
                <a:ea typeface="Calibri"/>
                <a:cs typeface="Times New Roman"/>
              </a:rPr>
              <a:t>Капуста </a:t>
            </a:r>
            <a:r>
              <a:rPr lang="uk-UA" sz="2400" dirty="0">
                <a:latin typeface="Times New Roman"/>
                <a:ea typeface="Calibri"/>
                <a:cs typeface="Times New Roman"/>
              </a:rPr>
              <a:t>нашаткована, цибуля, морква, буряки, петрушка нарізані соломкою. Овочі м’які, зберегли форму нарізування. Колір малиново-червоний, смак кисло-солодкий, запах залежить від вибору продуктів, без присмаку сирого борошна та буряків. Сметану і зелень не розмішують. Зберігають борщі на мармітах не більше 2 годин. Збільшення терміну реалізації призводить до погіршення смаку і зовнішнього вигляду, зниження вітамінної активності.</a:t>
            </a:r>
            <a:endParaRPr lang="uk-UA" dirty="0">
              <a:ea typeface="Calibri"/>
              <a:cs typeface="Times New Roman"/>
            </a:endParaRPr>
          </a:p>
        </p:txBody>
      </p:sp>
      <p:pic>
        <p:nvPicPr>
          <p:cNvPr id="1026" name="Picture 2" descr="F:\картинки на урок вн\6198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97" y="4293096"/>
            <a:ext cx="3549159" cy="2372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77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ецепт- Украинский борщ в хлебе ─ Торчин®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88640"/>
            <a:ext cx="8455637" cy="5937523"/>
          </a:xfrm>
        </p:spPr>
      </p:pic>
    </p:spTree>
    <p:extLst>
      <p:ext uri="{BB962C8B-B14F-4D97-AF65-F5344CB8AC3E}">
        <p14:creationId xmlns:p14="http://schemas.microsoft.com/office/powerpoint/2010/main" val="119763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7306966"/>
              </p:ext>
            </p:extLst>
          </p:nvPr>
        </p:nvGraphicFramePr>
        <p:xfrm>
          <a:off x="1907702" y="812415"/>
          <a:ext cx="5184576" cy="5928954"/>
        </p:xfrm>
        <a:graphic>
          <a:graphicData uri="http://schemas.openxmlformats.org/drawingml/2006/table">
            <a:tbl>
              <a:tblPr firstRow="1" firstCol="1" bandRow="1"/>
              <a:tblGrid>
                <a:gridCol w="288032"/>
                <a:gridCol w="1488165"/>
                <a:gridCol w="1440160"/>
                <a:gridCol w="1968219"/>
              </a:tblGrid>
              <a:tr h="2470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uk-UA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Проблема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Причина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Шляхи попередження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92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Буряки у борщі </a:t>
                      </a:r>
                      <a:endParaRPr lang="uk-UA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потемнішали, </a:t>
                      </a:r>
                      <a:endParaRPr lang="uk-UA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борщ не має </a:t>
                      </a:r>
                      <a:endParaRPr lang="uk-UA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малиново-червоного </a:t>
                      </a:r>
                      <a:endParaRPr lang="uk-UA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кольору. </a:t>
                      </a:r>
                      <a:endParaRPr lang="uk-UA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Буряки зварили у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підсоленій воді,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 тушкуванні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буряка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зруйновані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антоціани; 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можна варити буряки з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додаванням солі; 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Тушкувати буряки треба з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додаванням оцту.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Можна виправити колір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борщу з додаванням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бурякового настою.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33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Бульйон у борщах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непрозорий, овочі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втратили форму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Варили при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бурхливому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кипінні, не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додержувались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строків варіння.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настояли після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приготування.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Закладати продукти згідно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зі строками варіння(у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борщі спочатку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закладають картоплю, а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потім капусту). Варити при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96 – 98оС. </a:t>
                      </a: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</a:t>
                      </a: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орщі треба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настояти 15 – 20 хвилин.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Жир спливає, бульйон стає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прозорим. 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81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Овочі не доварені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або переварені –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зберегли форму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нарізання.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дотримувались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послідовності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закладки.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Овочі слід закладати в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такому порядку, щоб вони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одночасно дійшли до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готовності. 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1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Картопля в борщ</a:t>
                      </a:r>
                      <a:r>
                        <a:rPr lang="uk-UA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і недоварена, тверда.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Овочі в кислому середовищі погано розварюються.</a:t>
                      </a:r>
                      <a:endParaRPr lang="uk-UA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Підкислювати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борщ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після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того, як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картопля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звариться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uk-UA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709" marR="527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51520" y="166084"/>
            <a:ext cx="84546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Типові помилки та шляхи їх усунення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19180"/>
            <a:ext cx="799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Bef>
                <a:spcPts val="375"/>
              </a:spcBef>
              <a:spcAft>
                <a:spcPts val="375"/>
              </a:spcAft>
            </a:pPr>
            <a:r>
              <a:rPr lang="uk-UA" sz="2400" b="1" i="1" u="sng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Сироїдіння</a:t>
            </a:r>
            <a:r>
              <a:rPr lang="uk-UA" sz="2400" b="1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uk-UA" sz="2400" dirty="0">
                <a:latin typeface="Times New Roman" pitchFamily="18" charset="0"/>
                <a:ea typeface="Times New Roman"/>
                <a:cs typeface="Times New Roman" pitchFamily="18" charset="0"/>
              </a:rPr>
              <a:t>, або вітаріанізм, являє собою систему харчування, засновану на вживанні всіх продуктів тільки в сирому вигляді, без будь-якої теплової обробки. По суті, це особлива (більш строга і жорстка) форма вегетаріанства.</a:t>
            </a:r>
            <a:endParaRPr lang="uk-UA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8434" name="Picture 2" descr="G:\картинки на урок вн\875a8375f91de049494d6073098e8a2f_fac3f681083531405a193d0224b2c8f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4" y="2348880"/>
            <a:ext cx="450273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G:\картинки на урок вн\i (2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93368"/>
            <a:ext cx="4731056" cy="3150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783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855282"/>
              </p:ext>
            </p:extLst>
          </p:nvPr>
        </p:nvGraphicFramePr>
        <p:xfrm>
          <a:off x="1321904" y="1628796"/>
          <a:ext cx="6644208" cy="5040564"/>
        </p:xfrm>
        <a:graphic>
          <a:graphicData uri="http://schemas.openxmlformats.org/drawingml/2006/table">
            <a:tbl>
              <a:tblPr firstRow="1" firstCol="1" bandRow="1"/>
              <a:tblGrid>
                <a:gridCol w="3381022"/>
                <a:gridCol w="1778177"/>
                <a:gridCol w="1485009"/>
              </a:tblGrid>
              <a:tr h="369272">
                <a:tc>
                  <a:txBody>
                    <a:bodyPr/>
                    <a:lstStyle/>
                    <a:p>
                      <a:pPr marL="0" marR="0" algn="ctr"/>
                      <a:r>
                        <a:rPr lang="ru-RU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Брутто 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Нетто 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6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Буряк червоний столовий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4246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Морква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932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Капуста білоголова або пекінська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4246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Перець солодкий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6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Помідори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4246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Авокадо або топінамбур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6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Цукіні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4246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Зелень (кріп, петрушка, цибуля)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6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Часник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4246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Cambria"/>
                          <a:ea typeface="Times New Roman"/>
                          <a:cs typeface="Times New Roman"/>
                        </a:rPr>
                        <a:t>Вода 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700</a:t>
                      </a:r>
                      <a:endParaRPr lang="uk-UA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125"/>
                        </a:spcAft>
                      </a:pPr>
                      <a:r>
                        <a:rPr lang="uk-UA" sz="1400" b="1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700</a:t>
                      </a:r>
                      <a:endParaRPr lang="uk-UA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71800" y="160693"/>
            <a:ext cx="3744416" cy="120032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Технологічна карта </a:t>
            </a:r>
          </a:p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«Живий борщ»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03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7859" y="0"/>
            <a:ext cx="8712968" cy="696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75"/>
              </a:spcBef>
              <a:spcAft>
                <a:spcPts val="375"/>
              </a:spcAft>
            </a:pPr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Порівняльна характеристика </a:t>
            </a:r>
            <a:endParaRPr lang="uk-UA" sz="28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ctr">
              <a:spcBef>
                <a:spcPts val="375"/>
              </a:spcBef>
              <a:spcAft>
                <a:spcPts val="375"/>
              </a:spcAft>
            </a:pPr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борщу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«У</a:t>
            </a:r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країнського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»</a:t>
            </a:r>
            <a:r>
              <a:rPr lang="uk-UA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та «Живого борщу»</a:t>
            </a:r>
            <a:endParaRPr lang="uk-UA" sz="28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indent="449580" algn="just">
              <a:spcBef>
                <a:spcPts val="375"/>
              </a:spcBef>
              <a:spcAft>
                <a:spcPts val="375"/>
              </a:spcAft>
            </a:pPr>
            <a:r>
              <a:rPr lang="uk-UA" sz="2800" dirty="0">
                <a:latin typeface="Times New Roman" pitchFamily="18" charset="0"/>
                <a:ea typeface="Times New Roman"/>
                <a:cs typeface="Times New Roman" pitchFamily="18" charset="0"/>
              </a:rPr>
              <a:t>Порівняльна характеристика: чим схожі і чим відрізняються, які мають переваги і недоліки?</a:t>
            </a:r>
            <a:endParaRPr lang="uk-UA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49580" algn="just">
              <a:spcBef>
                <a:spcPts val="375"/>
              </a:spcBef>
              <a:spcAft>
                <a:spcPts val="375"/>
              </a:spcAft>
            </a:pPr>
            <a:r>
              <a:rPr lang="uk-UA" sz="2800" dirty="0">
                <a:latin typeface="Times New Roman" pitchFamily="18" charset="0"/>
                <a:ea typeface="Times New Roman"/>
                <a:cs typeface="Times New Roman" pitchFamily="18" charset="0"/>
              </a:rPr>
              <a:t>Схожі між собою набором інгредієнтів для приготування.</a:t>
            </a:r>
            <a:endParaRPr lang="uk-UA" sz="2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49580" algn="just">
              <a:spcBef>
                <a:spcPts val="375"/>
              </a:spcBef>
              <a:spcAft>
                <a:spcPts val="375"/>
              </a:spcAft>
            </a:pPr>
            <a:r>
              <a:rPr lang="uk-UA" sz="2800" dirty="0">
                <a:latin typeface="Times New Roman" pitchFamily="18" charset="0"/>
                <a:ea typeface="Times New Roman"/>
                <a:cs typeface="Times New Roman" pitchFamily="18" charset="0"/>
              </a:rPr>
              <a:t>Відрізняються способом приготування («живий борщ» вживають у сирому вигляді, а борщ український піддають тепловій обробці)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				</a:t>
            </a:r>
            <a:r>
              <a:rPr lang="uk-UA" sz="2800" dirty="0">
                <a:solidFill>
                  <a:srgbClr val="26262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Переваги «Живого» борщу</a:t>
            </a:r>
            <a:r>
              <a:rPr lang="uk-UA" sz="2400" dirty="0">
                <a:solidFill>
                  <a:srgbClr val="262626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uk-UA" sz="2800" dirty="0">
                <a:latin typeface="Times New Roman" pitchFamily="18" charset="0"/>
                <a:ea typeface="Times New Roman"/>
                <a:cs typeface="Times New Roman" pitchFamily="18" charset="0"/>
              </a:rPr>
              <a:t>- тривалість приготування, збереження всіх корисних властивостей овочів, вітамінів і мінералів.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					</a:t>
            </a:r>
            <a:r>
              <a:rPr lang="uk-UA" sz="2800" dirty="0">
                <a:solidFill>
                  <a:srgbClr val="40404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Недоліки «Живого борщу</a:t>
            </a:r>
            <a:r>
              <a:rPr lang="uk-UA" sz="2800" b="1" i="1" dirty="0">
                <a:solidFill>
                  <a:srgbClr val="40404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 </a:t>
            </a:r>
            <a:r>
              <a:rPr lang="uk-UA" sz="2800" dirty="0">
                <a:latin typeface="Times New Roman" pitchFamily="18" charset="0"/>
                <a:ea typeface="Times New Roman"/>
                <a:cs typeface="Times New Roman" pitchFamily="18" charset="0"/>
              </a:rPr>
              <a:t>-  поступається за смаком та калорійністю традиційному  українському борщу</a:t>
            </a:r>
            <a:r>
              <a:rPr lang="ru-RU" sz="2800" dirty="0">
                <a:latin typeface="Times New Roman" pitchFamily="18" charset="0"/>
                <a:ea typeface="Times New Roman"/>
                <a:cs typeface="Times New Roman" pitchFamily="18" charset="0"/>
              </a:rPr>
              <a:t>.  </a:t>
            </a:r>
            <a:endParaRPr lang="uk-UA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2297" y="15032"/>
            <a:ext cx="8424936" cy="6914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</a:pPr>
            <a:r>
              <a:rPr lang="uk-UA" b="1" dirty="0">
                <a:latin typeface="Times New Roman"/>
                <a:ea typeface="Times New Roman"/>
              </a:rPr>
              <a:t> </a:t>
            </a:r>
            <a:r>
              <a:rPr lang="uk-UA" sz="2800" b="1" i="1" u="sng" dirty="0">
                <a:solidFill>
                  <a:srgbClr val="FF0000"/>
                </a:solidFill>
                <a:latin typeface="Times New Roman"/>
                <a:ea typeface="Times New Roman"/>
              </a:rPr>
              <a:t>Корисні поради</a:t>
            </a:r>
            <a:endParaRPr lang="uk-UA" sz="2400" i="1" u="sng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1125"/>
              </a:spcAft>
              <a:buFont typeface="Symbol"/>
              <a:buChar char=""/>
            </a:pPr>
            <a:r>
              <a:rPr lang="uk-UA" sz="1900" dirty="0">
                <a:latin typeface="Times New Roman"/>
                <a:ea typeface="Times New Roman"/>
              </a:rPr>
              <a:t>Не варіть столові буряки у підсоленій воді – вони потемнішають.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125"/>
              </a:spcAft>
              <a:buFont typeface="Symbol"/>
              <a:buChar char=""/>
            </a:pPr>
            <a:r>
              <a:rPr lang="uk-UA" sz="1900" dirty="0">
                <a:latin typeface="Times New Roman"/>
                <a:ea typeface="Times New Roman"/>
              </a:rPr>
              <a:t>Щоб столові буряки зберегли свій колір, їх треба варити зі шкірочкою і корінцем. Якщо корінець відрізати, з буряків вийде сік і вони стануть білими.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125"/>
              </a:spcAft>
              <a:buFont typeface="Symbol"/>
              <a:buChar char=""/>
            </a:pPr>
            <a:r>
              <a:rPr lang="uk-UA" sz="1900" dirty="0">
                <a:latin typeface="Times New Roman"/>
                <a:ea typeface="Times New Roman"/>
              </a:rPr>
              <a:t>Процес доведення до готовності столових буряків можна прискорити: спочатку варити їх у воді  45-50хв., а потім швидко охолодити струменем холодної води.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125"/>
              </a:spcAft>
              <a:buFont typeface="Symbol"/>
              <a:buChar char=""/>
            </a:pPr>
            <a:r>
              <a:rPr lang="uk-UA" sz="1900" dirty="0">
                <a:latin typeface="Times New Roman"/>
                <a:ea typeface="Times New Roman"/>
              </a:rPr>
              <a:t>Шкірочку із варених або печених буряків легше обчистити, якщо їх ще гарячими залити холодною водою.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125"/>
              </a:spcAft>
              <a:buFont typeface="Symbol"/>
              <a:buChar char=""/>
            </a:pPr>
            <a:r>
              <a:rPr lang="uk-UA" sz="1900" dirty="0">
                <a:latin typeface="Times New Roman"/>
                <a:ea typeface="Times New Roman"/>
              </a:rPr>
              <a:t>Якщо борщ не має малинового кольору, підфарбуйте його буряковим настоєм.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125"/>
              </a:spcAft>
              <a:buFont typeface="Symbol"/>
              <a:buChar char=""/>
            </a:pPr>
            <a:r>
              <a:rPr lang="uk-UA" sz="1900" dirty="0">
                <a:latin typeface="Times New Roman"/>
                <a:ea typeface="Times New Roman"/>
              </a:rPr>
              <a:t>Лавровий лист та інші спеції в перші страви додавайте в обмеженій кількості – ці страви ароматизуються овочами.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125"/>
              </a:spcAft>
              <a:buFont typeface="Symbol"/>
              <a:buChar char=""/>
            </a:pPr>
            <a:r>
              <a:rPr lang="uk-UA" sz="1900" dirty="0">
                <a:latin typeface="Times New Roman"/>
                <a:ea typeface="Times New Roman"/>
              </a:rPr>
              <a:t>Моркву для перших страв пасеруйте ще й тому, що каротин, який міститься в ній, розчиняється в жирі і підфарбовує його, завдяки цьому страви набувають золотистого забарвлення.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1125"/>
              </a:spcAft>
              <a:buFont typeface="Symbol"/>
              <a:buChar char=""/>
            </a:pPr>
            <a:r>
              <a:rPr lang="uk-UA" sz="1900" dirty="0">
                <a:latin typeface="Times New Roman"/>
                <a:ea typeface="Times New Roman"/>
              </a:rPr>
              <a:t>Пересолену першу страву не розводьте водою, краще опустіть марлевий мішечок з вареним(без солі) рисом і прокип’ятіть.</a:t>
            </a:r>
            <a:endParaRPr lang="uk-UA" sz="1900" dirty="0"/>
          </a:p>
        </p:txBody>
      </p:sp>
    </p:spTree>
    <p:extLst>
      <p:ext uri="{BB962C8B-B14F-4D97-AF65-F5344CB8AC3E}">
        <p14:creationId xmlns:p14="http://schemas.microsoft.com/office/powerpoint/2010/main" val="25376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21296"/>
            <a:ext cx="8579296" cy="6336704"/>
          </a:xfrm>
        </p:spPr>
        <p:txBody>
          <a:bodyPr>
            <a:normAutofit fontScale="70000" lnSpcReduction="20000"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uk-UA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Мета уроку:</a:t>
            </a:r>
            <a:r>
              <a:rPr lang="uk-UA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dirty="0">
                <a:latin typeface="Times New Roman"/>
                <a:ea typeface="Calibri"/>
                <a:cs typeface="Times New Roman"/>
              </a:rPr>
              <a:t>практично закріпити теоретичні знання з:</a:t>
            </a:r>
            <a:endParaRPr lang="uk-UA" sz="2400" dirty="0">
              <a:ea typeface="Calibri"/>
              <a:cs typeface="Times New Roman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uk-UA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Навчальна мета: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uk-UA" dirty="0">
                <a:latin typeface="Times New Roman"/>
                <a:ea typeface="Calibri"/>
                <a:cs typeface="Times New Roman"/>
              </a:rPr>
              <a:t>Технології приготування борщів;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uk-UA" dirty="0">
                <a:latin typeface="Times New Roman"/>
                <a:ea typeface="Calibri"/>
                <a:cs typeface="Times New Roman"/>
              </a:rPr>
              <a:t>Розрахунку сировини для приготування заданої кількості порцій;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uk-UA" dirty="0">
                <a:latin typeface="Times New Roman"/>
                <a:ea typeface="Calibri"/>
                <a:cs typeface="Times New Roman"/>
              </a:rPr>
              <a:t>Організації робочого місця;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uk-UA" dirty="0">
                <a:latin typeface="Times New Roman"/>
                <a:ea typeface="Calibri"/>
                <a:cs typeface="Times New Roman"/>
              </a:rPr>
              <a:t>Попередження недоліків у приготуванні страв;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uk-UA" dirty="0">
                <a:latin typeface="Times New Roman"/>
                <a:ea typeface="Calibri"/>
                <a:cs typeface="Times New Roman"/>
              </a:rPr>
              <a:t>Економічного використання сировини, електроенергії, води;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uk-UA" dirty="0">
                <a:latin typeface="Times New Roman"/>
                <a:ea typeface="Calibri"/>
                <a:cs typeface="Times New Roman"/>
              </a:rPr>
              <a:t>Дотримання вимог санітарії, гігієни, бюджету часу, технічних вимог праці.</a:t>
            </a:r>
            <a:endParaRPr lang="uk-UA" sz="2400" dirty="0">
              <a:ea typeface="Calibri"/>
              <a:cs typeface="Times New Roman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k-UA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Розвиваюча мета: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uk-UA" dirty="0">
                <a:latin typeface="Times New Roman"/>
                <a:ea typeface="Calibri"/>
                <a:cs typeface="Times New Roman"/>
              </a:rPr>
              <a:t>Розвивати творчий підхід до роботи;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uk-UA" dirty="0">
                <a:latin typeface="Times New Roman"/>
                <a:ea typeface="Calibri"/>
                <a:cs typeface="Times New Roman"/>
              </a:rPr>
              <a:t>Вміння орієнтуватися в виробничих умовах;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Times New Roman"/>
              <a:buChar char="-"/>
            </a:pPr>
            <a:r>
              <a:rPr lang="uk-UA" dirty="0">
                <a:latin typeface="Times New Roman"/>
                <a:ea typeface="Calibri"/>
                <a:cs typeface="Times New Roman"/>
              </a:rPr>
              <a:t>Розвивати естетичний смак, логічне мислення.</a:t>
            </a:r>
            <a:endParaRPr lang="uk-UA" sz="2400" dirty="0">
              <a:ea typeface="Calibri"/>
              <a:cs typeface="Times New Roman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k-UA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Виховна мета: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Times New Roman"/>
              <a:buChar char="-"/>
            </a:pPr>
            <a:r>
              <a:rPr lang="uk-UA" dirty="0">
                <a:latin typeface="Times New Roman"/>
                <a:ea typeface="Calibri"/>
                <a:cs typeface="Times New Roman"/>
              </a:rPr>
              <a:t>Прививати культуру та сумлінне відношення до роботи, охайність під час роботи, професійну зацікавленість.</a:t>
            </a:r>
            <a:endParaRPr lang="uk-UA" sz="2400" dirty="0">
              <a:ea typeface="Calibri"/>
              <a:cs typeface="Times New Roman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271273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640960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2857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800" b="1" i="1" u="sng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Організація робочого місця</a:t>
            </a:r>
            <a:endParaRPr lang="uk-UA" sz="2000" i="1" u="sng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Отримати необхідний посуд, інвентар, інструмент, а саме: 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об</a:t>
            </a:r>
            <a:r>
              <a:rPr lang="uk-UA" sz="2800" dirty="0">
                <a:latin typeface="Times New Roman"/>
                <a:ea typeface="Calibri"/>
                <a:cs typeface="Times New Roman"/>
              </a:rPr>
              <a:t>робні дошки «ОС», «МС», ножі, лотки для оброблених овочів, каструлю ємністю 2л для варіння борщу, сотейник для приготування бурякової пасеровки, сковорідку, металеву лопатку, ложки - розливну, столову, шумівку, посуд для відпуску.</a:t>
            </a:r>
            <a:endParaRPr lang="uk-UA" sz="2000" dirty="0">
              <a:ea typeface="Calibri"/>
              <a:cs typeface="Times New Roman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Організувати робоче місце, а саме:</a:t>
            </a:r>
            <a:endParaRPr lang="uk-UA" sz="2000" dirty="0">
              <a:ea typeface="Calibri"/>
              <a:cs typeface="Times New Roman"/>
            </a:endParaRPr>
          </a:p>
          <a:p>
            <a:pPr marL="5715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А) сировину викласти в підготовлений посуд;</a:t>
            </a:r>
            <a:endParaRPr lang="uk-UA" sz="2000" dirty="0">
              <a:ea typeface="Calibri"/>
              <a:cs typeface="Times New Roman"/>
            </a:endParaRPr>
          </a:p>
          <a:p>
            <a:pPr marL="5715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Б) обробну дошку покласти перед собою на відстані 5-6 см від краю столу. Праворуч розташувати необхідні інструменти ( ніж). Інші інструменти, інвентар, посуд покласти на полицю або в шухляду. </a:t>
            </a:r>
            <a:endParaRPr lang="uk-UA" sz="20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781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568952" cy="6591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uk-UA" sz="2400" b="1" i="1" u="sng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Правила роботи в кухні-лаборато</a:t>
            </a:r>
            <a:r>
              <a:rPr lang="ru-RU" sz="2400" b="1" i="1" u="sng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р</a:t>
            </a:r>
            <a:r>
              <a:rPr lang="uk-UA" sz="2400" b="1" i="1" u="sng" kern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ії</a:t>
            </a:r>
            <a:endParaRPr lang="uk-UA" i="1" u="sng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До проведення ЛПР допускаються учні, які пройшли інструктаж з технічних вимог безпеки праці.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Учні повинні мати санітарний одяг, взуття встановленого зразка.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 Учні повинні вивчити теоретичний матеріал, правила проведення ЛПР.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 Після відповіді на контрольні питання та перевірки інструктивно-технологічної картки учні допускаються до ЛПР.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5. Після виконання вимог особистої гігієни учні одержують інвентар, інструмент, посуд.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6. У присутності викладача вмикають електроустаткування (плити, шафи).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7. Організують своє робоче місце.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8. Постійно слідкують за додержанням вимог санітарії та гігієни на робочому місці.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9. Первинну обробку продуктів здійснюють на окремих, призначених для цього столах.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10. Не пересувають наповнені каструлі на поверхні плити. Каструлі заповнюють продуктами на 3/4 об'єму.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11. Не переливають на плиті рідину з однієї каструлі в іншу. Не допускають попадання рідини на плиту.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12. Знімають кришку з каструлі «на себе».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13. Гарячий посуд знімають з плити, користуючись рушником.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14. Якщо на плиту пролився жир, вимикають плиту та накривають полум'я кришкою.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15. Не використовують ножі для перемішування овочів під час пасерування.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16. Не допускають проливання рідини або жиру на підлогу. Якщо це сталося, підлогу негайно витирають.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17. Після виконання завдання вимивають кухонний та столовий посуд, інструмент, інвентар згідно з санітарними правилами.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18. Робочі столи, плити, підлогу вимивають з використанням миючих засобів.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19. Посуд, інвентар, інструмент здають черговому.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20. Після відвідування туалету руки миють милом та споліскують 0,2-відсотковим розчином вапна.</a:t>
            </a:r>
            <a:endParaRPr lang="uk-UA" sz="11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</a:pPr>
            <a:r>
              <a:rPr lang="uk-UA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21. Нігті повинні бути коротко підстриженими, без лаку. Годинники, обручки, брошки та інші прикраси знімають. </a:t>
            </a:r>
            <a:endParaRPr lang="uk-UA" sz="11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36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картинки на урок вн\4985273n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968552" cy="333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G:\картинки на урок вн\0_9912c_dadc92eb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7072"/>
            <a:ext cx="4295378" cy="2577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G:\картинки на урок вн\b71875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91952"/>
            <a:ext cx="199822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G:\картинки на урок вн\IMG_52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36826"/>
            <a:ext cx="3756631" cy="2817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61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картинки на урок вн\305528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738" y="818094"/>
            <a:ext cx="4166478" cy="277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G:\картинки на урок вн\borschi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830517"/>
            <a:ext cx="3756045" cy="28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G:\картинки на урок вн\i (2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91" y="3861048"/>
            <a:ext cx="4156493" cy="278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88640"/>
            <a:ext cx="7518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Фестиваль БОРЩУ у місті Борщів</a:t>
            </a:r>
            <a:endParaRPr lang="uk-UA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9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404664"/>
            <a:ext cx="8568951" cy="61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2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пісня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5614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картинки на урок вн\f6890138-2e70-446a-9a2c-9cbd2f713269_670x0_re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7" y="0"/>
            <a:ext cx="9065761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8784976" cy="6058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Крім  всіх  своїх  заслуг,  борщ  ще  й  лікує.  Дієтологи  стверджують,  що </a:t>
            </a:r>
            <a:endParaRPr lang="uk-UA" sz="2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людина, яка регулярно обідає борщем, не знає проблем з : </a:t>
            </a:r>
            <a:endParaRPr lang="uk-UA" sz="2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  Травленням  -  велика  кількість  овочів  благотворно  впливає  на  роботу </a:t>
            </a:r>
            <a:endParaRPr lang="uk-UA" sz="2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шлунку і кишечника; </a:t>
            </a:r>
            <a:endParaRPr lang="uk-UA" sz="2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  З  зайвою  вагою  -  капуста,  яка  має  в  собі  тартронову  кислоту, </a:t>
            </a:r>
            <a:endParaRPr lang="uk-UA" sz="2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перешкоджає відкладенню жиру; </a:t>
            </a:r>
            <a:endParaRPr lang="uk-UA" sz="2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  З  імунітетом  -  в  борщі  багато  не  тільки  вітамінів,  а  й  противірусних </a:t>
            </a:r>
            <a:endParaRPr lang="uk-UA" sz="2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компонентів (все це знаходиться в цибулі, часнику, перці). </a:t>
            </a:r>
            <a:endParaRPr lang="uk-UA" sz="2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Борщ  передає  нам  силу,  наснагу,  здоров’я  від  рідної  землі.  Він </a:t>
            </a:r>
            <a:endParaRPr lang="uk-UA" sz="2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поживний, багатий вітамінами і калоріями.  </a:t>
            </a:r>
            <a:endParaRPr lang="uk-UA" sz="2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 	Ось  бачите  яку  силу  має  борщ.  Недарма  він  визнаний  одним  із  ста </a:t>
            </a:r>
            <a:endParaRPr lang="uk-UA" sz="2000" dirty="0">
              <a:solidFill>
                <a:srgbClr val="FFFF00"/>
              </a:solidFill>
              <a:ea typeface="Calibri"/>
              <a:cs typeface="Times New Roman"/>
            </a:endParaRPr>
          </a:p>
          <a:p>
            <a:pPr algn="just">
              <a:spcAft>
                <a:spcPts val="1125"/>
              </a:spcAft>
            </a:pPr>
            <a:r>
              <a:rPr lang="uk-UA" sz="2000" dirty="0">
                <a:solidFill>
                  <a:srgbClr val="FFFF00"/>
                </a:solidFill>
                <a:latin typeface="Times New Roman"/>
                <a:ea typeface="Times New Roman"/>
              </a:rPr>
              <a:t>блюд, які люблять і залюбки їдять жителі планети Земля.</a:t>
            </a:r>
            <a:endParaRPr lang="uk-UA" sz="2000" dirty="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24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войная волна 3"/>
          <p:cNvSpPr/>
          <p:nvPr/>
        </p:nvSpPr>
        <p:spPr>
          <a:xfrm>
            <a:off x="1115615" y="764704"/>
            <a:ext cx="6912767" cy="1202432"/>
          </a:xfrm>
          <a:prstGeom prst="doubleWave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229600" cy="5390059"/>
          </a:xfrm>
        </p:spPr>
        <p:txBody>
          <a:bodyPr/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b="1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Девіз </a:t>
            </a:r>
            <a:r>
              <a:rPr lang="uk-UA" sz="40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уроку</a:t>
            </a:r>
            <a:r>
              <a:rPr lang="uk-UA" sz="40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2400" b="1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 smtClean="0">
                <a:latin typeface="Times New Roman"/>
                <a:ea typeface="Calibri"/>
                <a:cs typeface="Times New Roman"/>
              </a:rPr>
              <a:t>Головне </a:t>
            </a:r>
            <a:r>
              <a:rPr lang="uk-UA" dirty="0">
                <a:latin typeface="Times New Roman"/>
                <a:ea typeface="Calibri"/>
                <a:cs typeface="Times New Roman"/>
              </a:rPr>
              <a:t>завдання кухаря – </a:t>
            </a:r>
            <a:endParaRPr lang="uk-UA" sz="2400" dirty="0">
              <a:ea typeface="Calibri"/>
              <a:cs typeface="Times New Roman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Times New Roman"/>
                <a:ea typeface="Calibri"/>
                <a:cs typeface="Times New Roman"/>
              </a:rPr>
              <a:t>Готувати не тільки смачну,</a:t>
            </a:r>
            <a:endParaRPr lang="uk-UA" sz="2400" dirty="0">
              <a:ea typeface="Calibri"/>
              <a:cs typeface="Times New Roman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Times New Roman"/>
                <a:ea typeface="Calibri"/>
                <a:cs typeface="Times New Roman"/>
              </a:rPr>
              <a:t>А й поживну їжу.</a:t>
            </a:r>
            <a:endParaRPr lang="uk-UA" sz="2400" dirty="0">
              <a:ea typeface="Calibri"/>
              <a:cs typeface="Times New Roman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dirty="0">
                <a:latin typeface="Times New Roman"/>
                <a:ea typeface="Calibri"/>
                <a:cs typeface="Times New Roman"/>
              </a:rPr>
              <a:t>Недарма в народі говорять:</a:t>
            </a:r>
            <a:endParaRPr lang="uk-UA" sz="2400" dirty="0">
              <a:ea typeface="Calibri"/>
              <a:cs typeface="Times New Roman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uk-UA" dirty="0">
                <a:latin typeface="Times New Roman"/>
                <a:ea typeface="Calibri"/>
                <a:cs typeface="Times New Roman"/>
              </a:rPr>
              <a:t>«Гарний кухар – вартий лікаря».</a:t>
            </a:r>
            <a:endParaRPr lang="uk-UA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7170" name="Picture 2" descr="G:\картинки на урок вн\1414576232_800925_o3fif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9" r="12732"/>
          <a:stretch/>
        </p:blipFill>
        <p:spPr bwMode="auto">
          <a:xfrm>
            <a:off x="6050497" y="2060848"/>
            <a:ext cx="2714172" cy="4048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7535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fontScale="70000" lnSpcReduction="20000"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Конкурс «Естафета»</a:t>
            </a:r>
            <a:endParaRPr lang="uk-UA" sz="24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>
                <a:latin typeface="Times New Roman"/>
                <a:ea typeface="Calibri"/>
                <a:cs typeface="Times New Roman"/>
              </a:rPr>
              <a:t>В якому цеху готуються супи? 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>
                <a:latin typeface="Times New Roman"/>
                <a:ea typeface="Calibri"/>
                <a:cs typeface="Times New Roman"/>
              </a:rPr>
              <a:t>Рідкою основою супів є… 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>
                <a:latin typeface="Times New Roman"/>
                <a:ea typeface="Calibri"/>
                <a:cs typeface="Times New Roman"/>
              </a:rPr>
              <a:t>Які супи називають заправними? 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>
                <a:latin typeface="Times New Roman"/>
                <a:ea typeface="Calibri"/>
                <a:cs typeface="Times New Roman"/>
              </a:rPr>
              <a:t>Що таке борщ? </a:t>
            </a:r>
            <a:endParaRPr lang="uk-UA" sz="2400" dirty="0" smtClean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 smtClean="0">
                <a:latin typeface="Times New Roman"/>
                <a:ea typeface="Calibri"/>
                <a:cs typeface="Times New Roman"/>
              </a:rPr>
              <a:t>Які ви знаєте борщі? </a:t>
            </a:r>
            <a:endParaRPr lang="uk-UA" sz="2400" dirty="0" smtClean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 smtClean="0">
                <a:latin typeface="Times New Roman"/>
                <a:ea typeface="Calibri"/>
                <a:cs typeface="Times New Roman"/>
              </a:rPr>
              <a:t>Що </a:t>
            </a:r>
            <a:r>
              <a:rPr lang="uk-UA" dirty="0">
                <a:latin typeface="Times New Roman"/>
                <a:ea typeface="Calibri"/>
                <a:cs typeface="Times New Roman"/>
              </a:rPr>
              <a:t>таке розсольник? 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>
                <a:latin typeface="Times New Roman"/>
                <a:ea typeface="Calibri"/>
                <a:cs typeface="Times New Roman"/>
              </a:rPr>
              <a:t>Які ви знаєте розсольники? 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>
                <a:latin typeface="Times New Roman"/>
                <a:ea typeface="Calibri"/>
                <a:cs typeface="Times New Roman"/>
              </a:rPr>
              <a:t>Що таке бульйон? 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>
                <a:latin typeface="Times New Roman"/>
                <a:ea typeface="Calibri"/>
                <a:cs typeface="Times New Roman"/>
              </a:rPr>
              <a:t>Які ви знаєте види </a:t>
            </a:r>
            <a:r>
              <a:rPr lang="uk-UA" dirty="0" smtClean="0">
                <a:latin typeface="Times New Roman"/>
                <a:ea typeface="Calibri"/>
                <a:cs typeface="Times New Roman"/>
              </a:rPr>
              <a:t>бульйону?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>
                <a:latin typeface="Times New Roman"/>
                <a:ea typeface="Calibri"/>
                <a:cs typeface="Times New Roman"/>
              </a:rPr>
              <a:t>Температура подачі супів? 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>
                <a:latin typeface="Times New Roman"/>
                <a:ea typeface="Calibri"/>
                <a:cs typeface="Times New Roman"/>
              </a:rPr>
              <a:t>Що таке молочний суп? 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>
                <a:latin typeface="Times New Roman"/>
                <a:ea typeface="Calibri"/>
                <a:cs typeface="Times New Roman"/>
              </a:rPr>
              <a:t>Термін зберігання супів</a:t>
            </a:r>
            <a:r>
              <a:rPr lang="uk-UA" dirty="0" smtClean="0">
                <a:latin typeface="Times New Roman"/>
                <a:ea typeface="Calibri"/>
                <a:cs typeface="Times New Roman"/>
              </a:rPr>
              <a:t>?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>
                <a:latin typeface="Times New Roman"/>
                <a:ea typeface="Calibri"/>
                <a:cs typeface="Times New Roman"/>
              </a:rPr>
              <a:t>Що таке овочева пасеровка? 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>
                <a:latin typeface="Times New Roman"/>
                <a:ea typeface="Calibri"/>
                <a:cs typeface="Times New Roman"/>
              </a:rPr>
              <a:t>Що таке холодні супи? </a:t>
            </a:r>
            <a:endParaRPr lang="uk-UA" sz="24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>
                <a:latin typeface="Times New Roman"/>
                <a:ea typeface="Calibri"/>
                <a:cs typeface="Times New Roman"/>
              </a:rPr>
              <a:t>Температура подачі холодних супів</a:t>
            </a:r>
            <a:r>
              <a:rPr lang="uk-UA" dirty="0" smtClean="0">
                <a:latin typeface="Times New Roman"/>
                <a:ea typeface="Calibri"/>
                <a:cs typeface="Times New Roman"/>
              </a:rPr>
              <a:t>? </a:t>
            </a:r>
            <a:endParaRPr lang="uk-UA" sz="2400" dirty="0" smtClean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 smtClean="0">
                <a:latin typeface="Times New Roman"/>
                <a:ea typeface="Calibri"/>
                <a:cs typeface="Times New Roman"/>
              </a:rPr>
              <a:t>Для чого супи заправляють борошном? </a:t>
            </a:r>
            <a:endParaRPr lang="uk-UA" sz="2400" dirty="0" smtClean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uk-UA" dirty="0" smtClean="0">
                <a:latin typeface="Times New Roman"/>
                <a:ea typeface="Calibri"/>
                <a:cs typeface="Times New Roman"/>
              </a:rPr>
              <a:t>Які крупи використовують для приготування розсольників? </a:t>
            </a:r>
            <a:endParaRPr lang="uk-UA" sz="2400" dirty="0" smtClean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uk-UA" dirty="0" smtClean="0">
                <a:latin typeface="Times New Roman"/>
                <a:ea typeface="Calibri"/>
                <a:cs typeface="Times New Roman"/>
              </a:rPr>
              <a:t>Які крупи використовують для молочних супів?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6678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картинки на урок вн\i (3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16" y="2502120"/>
            <a:ext cx="3341286" cy="2004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картинки на урок вн\i (3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159" y="749274"/>
            <a:ext cx="1728192" cy="1201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картинки на урок вн\i (3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23" y="1971719"/>
            <a:ext cx="2255712" cy="1532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картинки на урок вн\i (3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98" y="462501"/>
            <a:ext cx="1991144" cy="1327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картинки на урок вн\i (39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7" y="426287"/>
            <a:ext cx="1863659" cy="1237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картинки на урок вн\koren-petrushki-pri-cisti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325" y="4237483"/>
            <a:ext cx="2153273" cy="1435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:\картинки на урок вн\what-are-potatoes_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36286"/>
            <a:ext cx="2066974" cy="1468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G:\картинки на урок вн\carrot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5335303"/>
            <a:ext cx="1909986" cy="1273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:\картинки на урок вн\salo-domashnee-solenoe-s-krasnym-ili-chernym-pertsem-530-B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49" y="4122489"/>
            <a:ext cx="1897393" cy="1423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G:\картинки на урок вн\bf3d99b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42" y="2164502"/>
            <a:ext cx="2066974" cy="1340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G:\картинки на урок вн\161024103630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51" y="2279139"/>
            <a:ext cx="2346991" cy="1563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G:\картинки на урок вн\18150064-Tomato-paste-with-ripe-tomatoes-on-wooden-tables-Stock-Phot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646" y="807959"/>
            <a:ext cx="1837184" cy="1356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лако 4"/>
          <p:cNvSpPr/>
          <p:nvPr/>
        </p:nvSpPr>
        <p:spPr>
          <a:xfrm>
            <a:off x="5844732" y="5402067"/>
            <a:ext cx="2520280" cy="122460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БОРЩ</a:t>
            </a:r>
            <a:endParaRPr lang="uk-UA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1082" y="0"/>
            <a:ext cx="4262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Відгадай страву</a:t>
            </a:r>
            <a:endParaRPr lang="uk-UA" sz="44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18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картинки на урок вн\18150064-Tomato-paste-with-ripe-tomatoes-on-wooden-tables-Stock-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2656"/>
            <a:ext cx="1981200" cy="1462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картинки на урок вн\carro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4" y="507664"/>
            <a:ext cx="2282327" cy="1521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картинки на урок вн\i (3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445" y="1937575"/>
            <a:ext cx="2159439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:\картинки на урок вн\what-are-potatoes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451" y="769441"/>
            <a:ext cx="2259124" cy="1604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G:\картинки на урок вн\salo-domashnee-solenoe-s-krasnym-ili-chernym-pertsem-530-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4" y="4584367"/>
            <a:ext cx="2299937" cy="1724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5652689" y="5365916"/>
            <a:ext cx="3148601" cy="127448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КАПУСНЯК</a:t>
            </a:r>
            <a:endParaRPr lang="uk-U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3" name="Picture 11" descr="G:\картинки на урок вн\i (3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85405"/>
            <a:ext cx="2698735" cy="1518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:\картинки на урок вн\koren-petrushki-pri-cistit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38" y="3694819"/>
            <a:ext cx="2175512" cy="145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G:\картинки на урок вн\i (40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72393"/>
            <a:ext cx="2223868" cy="1531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G:\картинки на урок вн\16102410363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698" y="4584367"/>
            <a:ext cx="2346991" cy="1563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11231" y="-52065"/>
            <a:ext cx="4262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Відгадай страву</a:t>
            </a:r>
            <a:endParaRPr lang="uk-UA" sz="44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5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картинки на урок вн\k_chemu_snyatsya_solenie_ogurci-_chto_oznachaet_banka_solenih_ogurcov_v_sonni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51092"/>
            <a:ext cx="3149334" cy="2362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G:\картинки на урок вн\what-are-potato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05" y="765228"/>
            <a:ext cx="2259124" cy="1604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:\картинки на урок вн\carro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90" y="829541"/>
            <a:ext cx="2282327" cy="1521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G:\картинки на урок вн\koren-petrushki-pri-cistit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659" y="3778859"/>
            <a:ext cx="2175512" cy="1450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G:\картинки на урок вн\i (3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112" y="2254659"/>
            <a:ext cx="2159439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G:\картинки на урок вн\18150064-Tomato-paste-with-ripe-tomatoes-on-wooden-tables-Stock-Ph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685381"/>
            <a:ext cx="1981200" cy="1462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картинки на урок вн\i (35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24452"/>
            <a:ext cx="2157437" cy="16745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G:\картинки на урок вн\16102410363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817" y="4898997"/>
            <a:ext cx="2346991" cy="1563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лако 3"/>
          <p:cNvSpPr/>
          <p:nvPr/>
        </p:nvSpPr>
        <p:spPr>
          <a:xfrm>
            <a:off x="5220071" y="5229200"/>
            <a:ext cx="3600401" cy="151216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РОЗСОЛЬНИК</a:t>
            </a:r>
            <a:endParaRPr lang="uk-UA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1082" y="0"/>
            <a:ext cx="4262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Відгадай страву</a:t>
            </a:r>
            <a:endParaRPr lang="uk-UA" sz="44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12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G:\картинки на урок вн\what-are-potatoe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996952"/>
            <a:ext cx="2733941" cy="1942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G:\картинки на урок вн\carro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7" y="720100"/>
            <a:ext cx="2916325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G:\картинки на урок вн\i (3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72" y="679206"/>
            <a:ext cx="2611554" cy="1741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G:\картинки на урок вн\1610241036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434" y="4725144"/>
            <a:ext cx="2668381" cy="1777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картинки на урок вн\d36c3ef13ad4_336x33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803" y="2001496"/>
            <a:ext cx="2597969" cy="2597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G:\картинки на урок вн\salo-domashnee-solenoe-s-krasnym-ili-chernym-pertsem-530-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8" y="3478427"/>
            <a:ext cx="2452684" cy="1839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лако 7"/>
          <p:cNvSpPr/>
          <p:nvPr/>
        </p:nvSpPr>
        <p:spPr>
          <a:xfrm>
            <a:off x="5611815" y="4939190"/>
            <a:ext cx="3424681" cy="177849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ЮШКА  КАРТОПЛЯНА З МАКАРОННИМИ ВИРОБАМИ</a:t>
            </a:r>
            <a:endParaRPr lang="uk-UA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1082" y="0"/>
            <a:ext cx="4262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Відгадай страву</a:t>
            </a:r>
            <a:endParaRPr lang="uk-UA" sz="4400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92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1586</Words>
  <Application>Microsoft Office PowerPoint</Application>
  <PresentationFormat>Экран (4:3)</PresentationFormat>
  <Paragraphs>300</Paragraphs>
  <Slides>36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Відкритий урок виробничого навчання за професією:                «Кухар» IV розряду</vt:lpstr>
      <vt:lpstr>Тема програми:  «Приготування  перших страв» Тема уроку: «Приготування борщів»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Страви української кухні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Приготування м’ясо-кісткового бульйону</vt:lpstr>
      <vt:lpstr>Картоплю нарізану часточками, кладуть у киплячий бульйон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 «Приготування борщів» </dc:title>
  <cp:lastModifiedBy>User</cp:lastModifiedBy>
  <cp:revision>37</cp:revision>
  <dcterms:modified xsi:type="dcterms:W3CDTF">2017-03-15T11:19:17Z</dcterms:modified>
</cp:coreProperties>
</file>